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235"/>
    <a:srgbClr val="901E21"/>
    <a:srgbClr val="FD9F49"/>
    <a:srgbClr val="C95E56"/>
    <a:srgbClr val="B01206"/>
    <a:srgbClr val="BB6D0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C3D-78F2-BC0A-E500-A4474ED5F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E0E75B-310E-8508-BCC3-20E5DFFF3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046D1-E7C7-1AF5-37A4-43ADA566CBB0}"/>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5" name="Footer Placeholder 4">
            <a:extLst>
              <a:ext uri="{FF2B5EF4-FFF2-40B4-BE49-F238E27FC236}">
                <a16:creationId xmlns:a16="http://schemas.microsoft.com/office/drawing/2014/main" id="{0EAEBADD-BB56-2F71-9333-E48369140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21788-5DE7-42E8-1714-296334791736}"/>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342905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688C-9F9A-7966-AC8E-89627545A4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69E515-EED6-977B-D76E-A8FF11CF6D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1999B-9995-E887-D9B6-81FF5DE213A9}"/>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5" name="Footer Placeholder 4">
            <a:extLst>
              <a:ext uri="{FF2B5EF4-FFF2-40B4-BE49-F238E27FC236}">
                <a16:creationId xmlns:a16="http://schemas.microsoft.com/office/drawing/2014/main" id="{73E9212D-0CD5-6F18-D65C-8A95A4857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5C323-C436-B740-E998-3E529743779F}"/>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187927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E69F90-C4CA-F3F7-E64E-2F61FC2C00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72F849-73E2-CAF1-5AA4-39392CF54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D33B4-5D81-9767-14DD-0E617412C79F}"/>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5" name="Footer Placeholder 4">
            <a:extLst>
              <a:ext uri="{FF2B5EF4-FFF2-40B4-BE49-F238E27FC236}">
                <a16:creationId xmlns:a16="http://schemas.microsoft.com/office/drawing/2014/main" id="{37758157-A06C-042B-6FE0-349E14703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57D5B-3066-DC30-353F-733223AC97A3}"/>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76969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CA59-B3CB-F68A-5921-9CD8F0CC8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6A6C66-55EE-0315-C380-158E9A2EAC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551B2-BE0B-DAEE-F74B-493C69BEF088}"/>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5" name="Footer Placeholder 4">
            <a:extLst>
              <a:ext uri="{FF2B5EF4-FFF2-40B4-BE49-F238E27FC236}">
                <a16:creationId xmlns:a16="http://schemas.microsoft.com/office/drawing/2014/main" id="{C34B1AC1-2AA6-52D0-FF3F-11E6FDA8B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407CF-CCFF-28DD-4C07-9F97FF8CD2C5}"/>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83580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F471-D773-6B7A-0548-E014B09AE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D3DFB7-D4A6-A645-E933-648387B81C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4418E8-0E23-5F67-ED5B-DF15B45DB042}"/>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5" name="Footer Placeholder 4">
            <a:extLst>
              <a:ext uri="{FF2B5EF4-FFF2-40B4-BE49-F238E27FC236}">
                <a16:creationId xmlns:a16="http://schemas.microsoft.com/office/drawing/2014/main" id="{67ACA073-612C-8672-D403-13981D557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5C60C-B48A-FEE9-874F-4E2F1B137D0D}"/>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355314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909B-1E7C-9B69-0D6C-821F1AACA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032BED-AD41-D947-46FB-2267A1511A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F5523D-4EB7-89EC-1ABB-85B4FB8C6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E71C1-F245-9BB5-364A-74E0CF0F11B6}"/>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6" name="Footer Placeholder 5">
            <a:extLst>
              <a:ext uri="{FF2B5EF4-FFF2-40B4-BE49-F238E27FC236}">
                <a16:creationId xmlns:a16="http://schemas.microsoft.com/office/drawing/2014/main" id="{B115A06F-3FDB-089D-5B10-27FB8CD5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5791B-AA8C-F892-B237-D0A73B200D5A}"/>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201522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9E84-7798-3645-782C-4139B792A2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E49D9F-1136-10E8-8B11-15FD4D029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C4A2EB-0098-49FF-944B-4878D9F210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2B7E7-D88F-0C42-4B47-D644A81CAE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F17CAD-97D3-F440-55A3-E154C61E5B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42032E-9C1A-53C6-1F3E-B2E51EF2CB81}"/>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8" name="Footer Placeholder 7">
            <a:extLst>
              <a:ext uri="{FF2B5EF4-FFF2-40B4-BE49-F238E27FC236}">
                <a16:creationId xmlns:a16="http://schemas.microsoft.com/office/drawing/2014/main" id="{8A9446BE-D09A-DCC1-BB15-74BA3B01E7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EA6F22-F26F-4DF7-5FA6-B93A67314191}"/>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3286466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8F1C-66F2-23C9-D8BA-A3D543883D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034625-3E8B-FC34-35CA-AE9DAB8A7284}"/>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4" name="Footer Placeholder 3">
            <a:extLst>
              <a:ext uri="{FF2B5EF4-FFF2-40B4-BE49-F238E27FC236}">
                <a16:creationId xmlns:a16="http://schemas.microsoft.com/office/drawing/2014/main" id="{8DB35B69-0BC0-CA0F-DC2F-D5C515B64F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C28A7E-31C0-AB46-5452-7108D8FD3342}"/>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302070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5A690A-6727-FAE5-429B-9BFD5AB0E096}"/>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3" name="Footer Placeholder 2">
            <a:extLst>
              <a:ext uri="{FF2B5EF4-FFF2-40B4-BE49-F238E27FC236}">
                <a16:creationId xmlns:a16="http://schemas.microsoft.com/office/drawing/2014/main" id="{6D68A618-2D04-1B92-895A-161523B707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9ED94-F800-6464-F528-F0B1483932E7}"/>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1074979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75B0-C5CA-4F5D-5A61-419942230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5EF1C-20CA-8131-7BD8-4324017D88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F0012F-4C3E-02A2-28F8-481BCBE72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FFF61-C08E-A8A5-8EA5-D4E00D15FA76}"/>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6" name="Footer Placeholder 5">
            <a:extLst>
              <a:ext uri="{FF2B5EF4-FFF2-40B4-BE49-F238E27FC236}">
                <a16:creationId xmlns:a16="http://schemas.microsoft.com/office/drawing/2014/main" id="{7FCEC6E7-F6A1-12DA-AF10-E3EE0335B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20F09-E1F1-99A7-2063-29575DC303E4}"/>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152685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BC2F-8A53-0658-0ECF-59CC93FC3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65714-9C2C-ACB7-6724-230A9E261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41C746-E658-6E0D-B428-D445097A9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F03A7E-14B0-E0FD-4BBF-4EFA020F6729}"/>
              </a:ext>
            </a:extLst>
          </p:cNvPr>
          <p:cNvSpPr>
            <a:spLocks noGrp="1"/>
          </p:cNvSpPr>
          <p:nvPr>
            <p:ph type="dt" sz="half" idx="10"/>
          </p:nvPr>
        </p:nvSpPr>
        <p:spPr/>
        <p:txBody>
          <a:bodyPr/>
          <a:lstStyle/>
          <a:p>
            <a:fld id="{45BB7F83-FBE3-49E6-A03C-012C0744C8A7}" type="datetimeFigureOut">
              <a:rPr lang="en-US" smtClean="0"/>
              <a:t>1/21/2023</a:t>
            </a:fld>
            <a:endParaRPr lang="en-US"/>
          </a:p>
        </p:txBody>
      </p:sp>
      <p:sp>
        <p:nvSpPr>
          <p:cNvPr id="6" name="Footer Placeholder 5">
            <a:extLst>
              <a:ext uri="{FF2B5EF4-FFF2-40B4-BE49-F238E27FC236}">
                <a16:creationId xmlns:a16="http://schemas.microsoft.com/office/drawing/2014/main" id="{C242689D-3086-56F3-2474-AAB36620A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B970A2-2203-1DF6-E980-FA4D0A420788}"/>
              </a:ext>
            </a:extLst>
          </p:cNvPr>
          <p:cNvSpPr>
            <a:spLocks noGrp="1"/>
          </p:cNvSpPr>
          <p:nvPr>
            <p:ph type="sldNum" sz="quarter" idx="12"/>
          </p:nvPr>
        </p:nvSpPr>
        <p:spPr/>
        <p:txBody>
          <a:bodyPr/>
          <a:lstStyle/>
          <a:p>
            <a:fld id="{183275DE-1F7F-4457-A82C-B0719D56BFEE}" type="slidenum">
              <a:rPr lang="en-US" smtClean="0"/>
              <a:t>‹#›</a:t>
            </a:fld>
            <a:endParaRPr lang="en-US"/>
          </a:p>
        </p:txBody>
      </p:sp>
    </p:spTree>
    <p:extLst>
      <p:ext uri="{BB962C8B-B14F-4D97-AF65-F5344CB8AC3E}">
        <p14:creationId xmlns:p14="http://schemas.microsoft.com/office/powerpoint/2010/main" val="315564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AC81EB-09FF-0441-1C14-8B32CCBA9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872EA0-AF3A-C9C5-3443-C25843672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FD0F2-AB41-B39A-AA2C-CFDDD2AA29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BB7F83-FBE3-49E6-A03C-012C0744C8A7}" type="datetimeFigureOut">
              <a:rPr lang="en-US" smtClean="0"/>
              <a:t>1/21/2023</a:t>
            </a:fld>
            <a:endParaRPr lang="en-US"/>
          </a:p>
        </p:txBody>
      </p:sp>
      <p:sp>
        <p:nvSpPr>
          <p:cNvPr id="5" name="Footer Placeholder 4">
            <a:extLst>
              <a:ext uri="{FF2B5EF4-FFF2-40B4-BE49-F238E27FC236}">
                <a16:creationId xmlns:a16="http://schemas.microsoft.com/office/drawing/2014/main" id="{A9381426-078C-A4DB-180D-4D36D1CA22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38CA5B-0600-90C7-68B3-7CD7491C1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3275DE-1F7F-4457-A82C-B0719D56BFEE}" type="slidenum">
              <a:rPr lang="en-US" smtClean="0"/>
              <a:t>‹#›</a:t>
            </a:fld>
            <a:endParaRPr lang="en-US"/>
          </a:p>
        </p:txBody>
      </p:sp>
    </p:spTree>
    <p:extLst>
      <p:ext uri="{BB962C8B-B14F-4D97-AF65-F5344CB8AC3E}">
        <p14:creationId xmlns:p14="http://schemas.microsoft.com/office/powerpoint/2010/main" val="29237904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37C5-87DA-B617-D7D9-807572D036E1}"/>
              </a:ext>
            </a:extLst>
          </p:cNvPr>
          <p:cNvSpPr>
            <a:spLocks noGrp="1"/>
          </p:cNvSpPr>
          <p:nvPr>
            <p:ph type="ctrTitle"/>
          </p:nvPr>
        </p:nvSpPr>
        <p:spPr>
          <a:xfrm>
            <a:off x="94456" y="0"/>
            <a:ext cx="4860098" cy="1315750"/>
          </a:xfrm>
          <a:effectLst>
            <a:outerShdw blurRad="50800" dist="38100" dir="2700000" algn="tl" rotWithShape="0">
              <a:prstClr val="black">
                <a:alpha val="40000"/>
              </a:prstClr>
            </a:outerShdw>
          </a:effectLst>
        </p:spPr>
        <p:txBody>
          <a:bodyPr/>
          <a:lstStyle/>
          <a:p>
            <a:r>
              <a:rPr lang="el-GR" b="1" i="1" dirty="0">
                <a:solidFill>
                  <a:schemeClr val="bg1"/>
                </a:solidFill>
                <a:latin typeface="Arial" panose="020B0604020202020204" pitchFamily="34" charset="0"/>
                <a:cs typeface="Arial" panose="020B0604020202020204" pitchFamily="34" charset="0"/>
              </a:rPr>
              <a:t>ΣΙΝΤΟΪΣΜΟΣ</a:t>
            </a:r>
            <a:endParaRPr lang="en-US" b="1" i="1"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09389F3-9882-E941-4688-11DC0FB0E6CA}"/>
              </a:ext>
            </a:extLst>
          </p:cNvPr>
          <p:cNvSpPr>
            <a:spLocks noGrp="1"/>
          </p:cNvSpPr>
          <p:nvPr>
            <p:ph type="subTitle" idx="1"/>
          </p:nvPr>
        </p:nvSpPr>
        <p:spPr>
          <a:xfrm>
            <a:off x="-2658073" y="5723897"/>
            <a:ext cx="8637072" cy="977621"/>
          </a:xfrm>
          <a:effectLst>
            <a:outerShdw blurRad="50800" dist="38100" dir="2700000" algn="tl" rotWithShape="0">
              <a:prstClr val="black">
                <a:alpha val="40000"/>
              </a:prstClr>
            </a:outerShdw>
          </a:effectLst>
        </p:spPr>
        <p:txBody>
          <a:bodyPr/>
          <a:lstStyle/>
          <a:p>
            <a:r>
              <a:rPr lang="el-GR" b="1" i="1" dirty="0">
                <a:solidFill>
                  <a:schemeClr val="bg1"/>
                </a:solidFill>
                <a:latin typeface="Arial" panose="020B0604020202020204" pitchFamily="34" charset="0"/>
                <a:cs typeface="Arial" panose="020B0604020202020204" pitchFamily="34" charset="0"/>
              </a:rPr>
              <a:t>Δαλακούρας Θάνος</a:t>
            </a:r>
          </a:p>
          <a:p>
            <a:r>
              <a:rPr lang="el-GR" b="1" i="1" dirty="0">
                <a:solidFill>
                  <a:schemeClr val="bg1"/>
                </a:solidFill>
                <a:latin typeface="Arial" panose="020B0604020202020204" pitchFamily="34" charset="0"/>
                <a:cs typeface="Arial" panose="020B0604020202020204" pitchFamily="34" charset="0"/>
              </a:rPr>
              <a:t>Ζαϊρές Δημήτρης</a:t>
            </a:r>
            <a:endParaRPr lang="en-US" b="1"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41319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306C11-6CE3-6E5C-1AC6-94090BB35182}"/>
              </a:ext>
            </a:extLst>
          </p:cNvPr>
          <p:cNvSpPr txBox="1"/>
          <p:nvPr/>
        </p:nvSpPr>
        <p:spPr>
          <a:xfrm>
            <a:off x="5959929" y="1262866"/>
            <a:ext cx="6097554" cy="4154984"/>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Ο </a:t>
            </a:r>
            <a:r>
              <a:rPr lang="en-US" sz="2400" b="1" dirty="0" err="1">
                <a:solidFill>
                  <a:schemeClr val="bg1"/>
                </a:solidFill>
                <a:latin typeface="Arial" panose="020B0604020202020204" pitchFamily="34" charset="0"/>
                <a:cs typeface="Arial" panose="020B0604020202020204" pitchFamily="34" charset="0"/>
              </a:rPr>
              <a:t>Σιντοϊσμός</a:t>
            </a:r>
            <a:r>
              <a:rPr lang="en-US" sz="2400" b="1" dirty="0">
                <a:solidFill>
                  <a:schemeClr val="bg1"/>
                </a:solidFill>
                <a:latin typeface="Arial" panose="020B0604020202020204" pitchFamily="34" charset="0"/>
                <a:cs typeface="Arial" panose="020B0604020202020204" pitchFamily="34" charset="0"/>
              </a:rPr>
              <a:t> και ο </a:t>
            </a:r>
            <a:r>
              <a:rPr lang="en-US" sz="2400" b="1" dirty="0" err="1">
                <a:solidFill>
                  <a:schemeClr val="bg1"/>
                </a:solidFill>
                <a:latin typeface="Arial" panose="020B0604020202020204" pitchFamily="34" charset="0"/>
                <a:cs typeface="Arial" panose="020B0604020202020204" pitchFamily="34" charset="0"/>
              </a:rPr>
              <a:t>Βουδισμός</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έχουν</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μι</a:t>
            </a:r>
            <a:r>
              <a:rPr lang="en-US" sz="2400" b="1" dirty="0">
                <a:solidFill>
                  <a:schemeClr val="bg1"/>
                </a:solidFill>
                <a:latin typeface="Arial" panose="020B0604020202020204" pitchFamily="34" charset="0"/>
                <a:cs typeface="Arial" panose="020B0604020202020204" pitchFamily="34" charset="0"/>
              </a:rPr>
              <a:t>α περίπλοκη σχέση στην Ιαπωνία, η ανάμειξη των πεποιθήσεων είναι κοινή, και πολλοί άνθρωποι ασκούν και τα δύο. </a:t>
            </a: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Τα </a:t>
            </a:r>
            <a:r>
              <a:rPr lang="en-US" sz="2400" b="1" dirty="0" err="1">
                <a:solidFill>
                  <a:schemeClr val="bg1"/>
                </a:solidFill>
                <a:latin typeface="Arial" panose="020B0604020202020204" pitchFamily="34" charset="0"/>
                <a:cs typeface="Arial" panose="020B0604020202020204" pitchFamily="34" charset="0"/>
              </a:rPr>
              <a:t>ιερά</a:t>
            </a:r>
            <a:r>
              <a:rPr lang="en-US" sz="2400" b="1" dirty="0">
                <a:solidFill>
                  <a:schemeClr val="bg1"/>
                </a:solidFill>
                <a:latin typeface="Arial" panose="020B0604020202020204" pitchFamily="34" charset="0"/>
                <a:cs typeface="Arial" panose="020B0604020202020204" pitchFamily="34" charset="0"/>
              </a:rPr>
              <a:t> και </a:t>
            </a:r>
            <a:r>
              <a:rPr lang="en-US" sz="2400" b="1" dirty="0" err="1">
                <a:solidFill>
                  <a:schemeClr val="bg1"/>
                </a:solidFill>
                <a:latin typeface="Arial" panose="020B0604020202020204" pitchFamily="34" charset="0"/>
                <a:cs typeface="Arial" panose="020B0604020202020204" pitchFamily="34" charset="0"/>
              </a:rPr>
              <a:t>οι</a:t>
            </a:r>
            <a:r>
              <a:rPr lang="en-US" sz="2400" b="1" dirty="0">
                <a:solidFill>
                  <a:schemeClr val="bg1"/>
                </a:solidFill>
                <a:latin typeface="Arial" panose="020B0604020202020204" pitchFamily="34" charset="0"/>
                <a:cs typeface="Arial" panose="020B0604020202020204" pitchFamily="34" charset="0"/>
              </a:rPr>
              <a:t> να</a:t>
            </a:r>
            <a:r>
              <a:rPr lang="en-US" sz="2400" b="1" dirty="0" err="1">
                <a:solidFill>
                  <a:schemeClr val="bg1"/>
                </a:solidFill>
                <a:latin typeface="Arial" panose="020B0604020202020204" pitchFamily="34" charset="0"/>
                <a:cs typeface="Arial" panose="020B0604020202020204" pitchFamily="34" charset="0"/>
              </a:rPr>
              <a:t>οί</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συχνά</a:t>
            </a:r>
            <a:r>
              <a:rPr lang="en-US" sz="2400" b="1" dirty="0">
                <a:solidFill>
                  <a:schemeClr val="bg1"/>
                </a:solidFill>
                <a:latin typeface="Arial" panose="020B0604020202020204" pitchFamily="34" charset="0"/>
                <a:cs typeface="Arial" panose="020B0604020202020204" pitchFamily="34" charset="0"/>
              </a:rPr>
              <a:t> π</a:t>
            </a:r>
            <a:r>
              <a:rPr lang="en-US" sz="2400" b="1" dirty="0" err="1">
                <a:solidFill>
                  <a:schemeClr val="bg1"/>
                </a:solidFill>
                <a:latin typeface="Arial" panose="020B0604020202020204" pitchFamily="34" charset="0"/>
                <a:cs typeface="Arial" panose="020B0604020202020204" pitchFamily="34" charset="0"/>
              </a:rPr>
              <a:t>εριλ</a:t>
            </a:r>
            <a:r>
              <a:rPr lang="en-US" sz="2400" b="1" dirty="0">
                <a:solidFill>
                  <a:schemeClr val="bg1"/>
                </a:solidFill>
                <a:latin typeface="Arial" panose="020B0604020202020204" pitchFamily="34" charset="0"/>
                <a:cs typeface="Arial" panose="020B0604020202020204" pitchFamily="34" charset="0"/>
              </a:rPr>
              <a:t>αμβάνουν στοιχεία και των δύο θρησκειών, αφου μοιράζονται ομοιότητες όπως η λατρεία των προγόνων και η χρήση τελετουργιών για πνευματική κάθαρση.</a:t>
            </a:r>
          </a:p>
        </p:txBody>
      </p:sp>
      <p:pic>
        <p:nvPicPr>
          <p:cNvPr id="7" name="Picture 6">
            <a:extLst>
              <a:ext uri="{FF2B5EF4-FFF2-40B4-BE49-F238E27FC236}">
                <a16:creationId xmlns:a16="http://schemas.microsoft.com/office/drawing/2014/main" id="{E97F02B5-1E3F-71BD-72A7-F50730FF1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89" y="727787"/>
            <a:ext cx="5225143" cy="5225143"/>
          </a:xfrm>
          <a:prstGeom prst="rect">
            <a:avLst/>
          </a:prstGeom>
          <a:effectLst>
            <a:glow rad="228600">
              <a:schemeClr val="tx1">
                <a:alpha val="40000"/>
              </a:schemeClr>
            </a:glow>
          </a:effectLst>
        </p:spPr>
      </p:pic>
    </p:spTree>
    <p:extLst>
      <p:ext uri="{BB962C8B-B14F-4D97-AF65-F5344CB8AC3E}">
        <p14:creationId xmlns:p14="http://schemas.microsoft.com/office/powerpoint/2010/main" val="111346091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CF84F8-619F-F712-E629-A453FB233BA0}"/>
              </a:ext>
            </a:extLst>
          </p:cNvPr>
          <p:cNvSpPr txBox="1"/>
          <p:nvPr/>
        </p:nvSpPr>
        <p:spPr>
          <a:xfrm>
            <a:off x="174950" y="797510"/>
            <a:ext cx="5610030" cy="5262979"/>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Η </a:t>
            </a:r>
            <a:r>
              <a:rPr lang="en-US" sz="2400" b="1" dirty="0" err="1">
                <a:solidFill>
                  <a:schemeClr val="bg1"/>
                </a:solidFill>
                <a:latin typeface="Arial" panose="020B0604020202020204" pitchFamily="34" charset="0"/>
                <a:cs typeface="Arial" panose="020B0604020202020204" pitchFamily="34" charset="0"/>
              </a:rPr>
              <a:t>Αυτοκρ</a:t>
            </a:r>
            <a:r>
              <a:rPr lang="en-US" sz="2400" b="1" dirty="0">
                <a:solidFill>
                  <a:schemeClr val="bg1"/>
                </a:solidFill>
                <a:latin typeface="Arial" panose="020B0604020202020204" pitchFamily="34" charset="0"/>
                <a:cs typeface="Arial" panose="020B0604020202020204" pitchFamily="34" charset="0"/>
              </a:rPr>
              <a:t>ατορική Οικογένεια έχει μια ιδιαίτερη σχέση με τον Σιντοϊσμό και την ιστορία του. Ο α</a:t>
            </a:r>
            <a:r>
              <a:rPr lang="en-US" sz="2400" b="1" dirty="0" err="1">
                <a:solidFill>
                  <a:schemeClr val="bg1"/>
                </a:solidFill>
                <a:latin typeface="Arial" panose="020B0604020202020204" pitchFamily="34" charset="0"/>
                <a:cs typeface="Arial" panose="020B0604020202020204" pitchFamily="34" charset="0"/>
              </a:rPr>
              <a:t>υτοκράτορ</a:t>
            </a:r>
            <a:r>
              <a:rPr lang="en-US" sz="2400" b="1" dirty="0">
                <a:solidFill>
                  <a:schemeClr val="bg1"/>
                </a:solidFill>
                <a:latin typeface="Arial" panose="020B0604020202020204" pitchFamily="34" charset="0"/>
                <a:cs typeface="Arial" panose="020B0604020202020204" pitchFamily="34" charset="0"/>
              </a:rPr>
              <a:t>ας θεωρείται άμεσος απόγονος της θεάς του ήλιου Amaterasu, του σημαντικότερου κάμι στο πάνθεον του Σιντοϊσμού.</a:t>
            </a: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Η </a:t>
            </a:r>
            <a:r>
              <a:rPr lang="en-US" sz="2400" b="1" dirty="0" err="1">
                <a:solidFill>
                  <a:schemeClr val="bg1"/>
                </a:solidFill>
                <a:latin typeface="Arial" panose="020B0604020202020204" pitchFamily="34" charset="0"/>
                <a:cs typeface="Arial" panose="020B0604020202020204" pitchFamily="34" charset="0"/>
              </a:rPr>
              <a:t>Αυτοκρ</a:t>
            </a:r>
            <a:r>
              <a:rPr lang="en-US" sz="2400" b="1" dirty="0">
                <a:solidFill>
                  <a:schemeClr val="bg1"/>
                </a:solidFill>
                <a:latin typeface="Arial" panose="020B0604020202020204" pitchFamily="34" charset="0"/>
                <a:cs typeface="Arial" panose="020B0604020202020204" pitchFamily="34" charset="0"/>
              </a:rPr>
              <a:t>ατορική Οικογένεια έπαιζε παραδοσιακά σημαντικό ρόλο στην πρακτική του Σιντοϊσμού και έχουν πραγματοποιήσει σημαντικές τελετουργίες και τελετές όπως το Daijosai.</a:t>
            </a:r>
          </a:p>
        </p:txBody>
      </p:sp>
      <p:pic>
        <p:nvPicPr>
          <p:cNvPr id="5" name="Picture 4">
            <a:extLst>
              <a:ext uri="{FF2B5EF4-FFF2-40B4-BE49-F238E27FC236}">
                <a16:creationId xmlns:a16="http://schemas.microsoft.com/office/drawing/2014/main" id="{3C70CACF-88D7-4EBC-B322-930E5C99D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80" y="1314840"/>
            <a:ext cx="6027963" cy="3789005"/>
          </a:xfrm>
          <a:prstGeom prst="rect">
            <a:avLst/>
          </a:prstGeom>
          <a:effectLst>
            <a:glow rad="228600">
              <a:schemeClr val="tx1">
                <a:alpha val="40000"/>
              </a:schemeClr>
            </a:glow>
          </a:effectLst>
        </p:spPr>
      </p:pic>
    </p:spTree>
    <p:extLst>
      <p:ext uri="{BB962C8B-B14F-4D97-AF65-F5344CB8AC3E}">
        <p14:creationId xmlns:p14="http://schemas.microsoft.com/office/powerpoint/2010/main" val="311620775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6CB6C0-EF54-5CFC-3967-D70E5A16C130}"/>
              </a:ext>
            </a:extLst>
          </p:cNvPr>
          <p:cNvSpPr txBox="1"/>
          <p:nvPr/>
        </p:nvSpPr>
        <p:spPr>
          <a:xfrm>
            <a:off x="165618" y="239831"/>
            <a:ext cx="5763211" cy="6524863"/>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sz="2200" b="1" dirty="0" err="1">
                <a:solidFill>
                  <a:schemeClr val="bg1"/>
                </a:solidFill>
                <a:latin typeface="Arial" panose="020B0604020202020204" pitchFamily="34" charset="0"/>
                <a:cs typeface="Arial" panose="020B0604020202020204" pitchFamily="34" charset="0"/>
              </a:rPr>
              <a:t>Το</a:t>
            </a:r>
            <a:r>
              <a:rPr lang="en-US" sz="2200" b="1" dirty="0">
                <a:solidFill>
                  <a:schemeClr val="bg1"/>
                </a:solidFill>
                <a:latin typeface="Arial" panose="020B0604020202020204" pitchFamily="34" charset="0"/>
                <a:cs typeface="Arial" panose="020B0604020202020204" pitchFamily="34" charset="0"/>
              </a:rPr>
              <a:t> </a:t>
            </a:r>
            <a:r>
              <a:rPr lang="en-US" sz="2200" b="1" dirty="0" err="1">
                <a:solidFill>
                  <a:schemeClr val="bg1"/>
                </a:solidFill>
                <a:latin typeface="Arial" panose="020B0604020202020204" pitchFamily="34" charset="0"/>
                <a:cs typeface="Arial" panose="020B0604020202020204" pitchFamily="34" charset="0"/>
              </a:rPr>
              <a:t>Daijosai</a:t>
            </a:r>
            <a:r>
              <a:rPr lang="en-US" sz="2200" b="1" dirty="0">
                <a:solidFill>
                  <a:schemeClr val="bg1"/>
                </a:solidFill>
                <a:latin typeface="Arial" panose="020B0604020202020204" pitchFamily="34" charset="0"/>
                <a:cs typeface="Arial" panose="020B0604020202020204" pitchFamily="34" charset="0"/>
              </a:rPr>
              <a:t> </a:t>
            </a:r>
            <a:r>
              <a:rPr lang="en-US" sz="2200" b="1" dirty="0" err="1">
                <a:solidFill>
                  <a:schemeClr val="bg1"/>
                </a:solidFill>
                <a:latin typeface="Arial" panose="020B0604020202020204" pitchFamily="34" charset="0"/>
                <a:cs typeface="Arial" panose="020B0604020202020204" pitchFamily="34" charset="0"/>
              </a:rPr>
              <a:t>είν</a:t>
            </a:r>
            <a:r>
              <a:rPr lang="en-US" sz="2200" b="1" dirty="0">
                <a:solidFill>
                  <a:schemeClr val="bg1"/>
                </a:solidFill>
                <a:latin typeface="Arial" panose="020B0604020202020204" pitchFamily="34" charset="0"/>
                <a:cs typeface="Arial" panose="020B0604020202020204" pitchFamily="34" charset="0"/>
              </a:rPr>
              <a:t>αι ένα φεστιβάλ συγκομιδής και ένα τελετουργικό ευχαριστιών για τις ευλογίες του κάμι στη Σιντοϊστική παράδοση. </a:t>
            </a:r>
            <a:r>
              <a:rPr lang="en-US" sz="2200" b="1" dirty="0" err="1">
                <a:solidFill>
                  <a:schemeClr val="bg1"/>
                </a:solidFill>
                <a:latin typeface="Arial" panose="020B0604020202020204" pitchFamily="34" charset="0"/>
                <a:cs typeface="Arial" panose="020B0604020202020204" pitchFamily="34" charset="0"/>
              </a:rPr>
              <a:t>Θεωρείτ</a:t>
            </a:r>
            <a:r>
              <a:rPr lang="en-US" sz="2200" b="1" dirty="0">
                <a:solidFill>
                  <a:schemeClr val="bg1"/>
                </a:solidFill>
                <a:latin typeface="Arial" panose="020B0604020202020204" pitchFamily="34" charset="0"/>
                <a:cs typeface="Arial" panose="020B0604020202020204" pitchFamily="34" charset="0"/>
              </a:rPr>
              <a:t>αι μια από τις πιο σημαντικές τελετές στο Αυτοκρατορικό ημερολόγιο και τελείται από τον αυτοκράτορα μόνο μία φορά στη βασιλεία του. </a:t>
            </a:r>
            <a:r>
              <a:rPr lang="en-US" sz="2200" b="1" dirty="0" err="1">
                <a:solidFill>
                  <a:schemeClr val="bg1"/>
                </a:solidFill>
                <a:latin typeface="Arial" panose="020B0604020202020204" pitchFamily="34" charset="0"/>
                <a:cs typeface="Arial" panose="020B0604020202020204" pitchFamily="34" charset="0"/>
              </a:rPr>
              <a:t>Είν</a:t>
            </a:r>
            <a:r>
              <a:rPr lang="en-US" sz="2200" b="1" dirty="0">
                <a:solidFill>
                  <a:schemeClr val="bg1"/>
                </a:solidFill>
                <a:latin typeface="Arial" panose="020B0604020202020204" pitchFamily="34" charset="0"/>
                <a:cs typeface="Arial" panose="020B0604020202020204" pitchFamily="34" charset="0"/>
              </a:rPr>
              <a:t>αι μια ιδιωτική τελετή που δεν είναι ανοιχτή στο κοινό. </a:t>
            </a:r>
          </a:p>
          <a:p>
            <a:pPr marL="342900" indent="-342900">
              <a:buFont typeface="Arial" panose="020B0604020202020204" pitchFamily="34" charset="0"/>
              <a:buChar char="•"/>
            </a:pPr>
            <a:r>
              <a:rPr lang="en-US" sz="2200" b="1" dirty="0" err="1">
                <a:solidFill>
                  <a:schemeClr val="bg1"/>
                </a:solidFill>
                <a:latin typeface="Arial" panose="020B0604020202020204" pitchFamily="34" charset="0"/>
                <a:cs typeface="Arial" panose="020B0604020202020204" pitchFamily="34" charset="0"/>
              </a:rPr>
              <a:t>Είν</a:t>
            </a:r>
            <a:r>
              <a:rPr lang="en-US" sz="2200" b="1" dirty="0">
                <a:solidFill>
                  <a:schemeClr val="bg1"/>
                </a:solidFill>
                <a:latin typeface="Arial" panose="020B0604020202020204" pitchFamily="34" charset="0"/>
                <a:cs typeface="Arial" panose="020B0604020202020204" pitchFamily="34" charset="0"/>
              </a:rPr>
              <a:t>αι ένας συμβολικός γάμος μεταξύ του αυτοκράτορα και της θεάς του ήλιου Amaterasu, είναι ένας τρόπος για να εξασφαλιστεί η συνέχεια της Αυτοκρατορικής γραμμής και η ευημερία του έθνους. </a:t>
            </a:r>
          </a:p>
          <a:p>
            <a:pPr marL="342900" indent="-342900">
              <a:buFont typeface="Arial" panose="020B0604020202020204" pitchFamily="34" charset="0"/>
              <a:buChar char="•"/>
            </a:pPr>
            <a:r>
              <a:rPr lang="en-US" sz="2200" b="1" dirty="0" err="1">
                <a:solidFill>
                  <a:schemeClr val="bg1"/>
                </a:solidFill>
                <a:latin typeface="Arial" panose="020B0604020202020204" pitchFamily="34" charset="0"/>
                <a:cs typeface="Arial" panose="020B0604020202020204" pitchFamily="34" charset="0"/>
              </a:rPr>
              <a:t>Είν</a:t>
            </a:r>
            <a:r>
              <a:rPr lang="en-US" sz="2200" b="1" dirty="0">
                <a:solidFill>
                  <a:schemeClr val="bg1"/>
                </a:solidFill>
                <a:latin typeface="Arial" panose="020B0604020202020204" pitchFamily="34" charset="0"/>
                <a:cs typeface="Arial" panose="020B0604020202020204" pitchFamily="34" charset="0"/>
              </a:rPr>
              <a:t>αι επίσης μια σημαντική πτυχή της σχέσης του Σιντοϊσμού και της Αυτοκρατορικής Οικογένειας.</a:t>
            </a:r>
          </a:p>
        </p:txBody>
      </p:sp>
      <p:pic>
        <p:nvPicPr>
          <p:cNvPr id="5" name="Picture 4">
            <a:extLst>
              <a:ext uri="{FF2B5EF4-FFF2-40B4-BE49-F238E27FC236}">
                <a16:creationId xmlns:a16="http://schemas.microsoft.com/office/drawing/2014/main" id="{BE25564A-C470-6C28-69A7-8336D717F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172" y="1153341"/>
            <a:ext cx="5801962" cy="4551317"/>
          </a:xfrm>
          <a:prstGeom prst="rect">
            <a:avLst/>
          </a:prstGeom>
          <a:effectLst>
            <a:glow rad="228600">
              <a:schemeClr val="tx1">
                <a:alpha val="40000"/>
              </a:schemeClr>
            </a:glow>
          </a:effectLst>
        </p:spPr>
      </p:pic>
    </p:spTree>
    <p:extLst>
      <p:ext uri="{BB962C8B-B14F-4D97-AF65-F5344CB8AC3E}">
        <p14:creationId xmlns:p14="http://schemas.microsoft.com/office/powerpoint/2010/main" val="340262592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5287DE-F1CD-18A8-2AA1-0689D6F60C1C}"/>
              </a:ext>
            </a:extLst>
          </p:cNvPr>
          <p:cNvSpPr txBox="1"/>
          <p:nvPr/>
        </p:nvSpPr>
        <p:spPr>
          <a:xfrm>
            <a:off x="90974" y="510207"/>
            <a:ext cx="6097554" cy="5632311"/>
          </a:xfrm>
          <a:prstGeom prst="rect">
            <a:avLst/>
          </a:prstGeom>
          <a:no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Ο </a:t>
            </a:r>
            <a:r>
              <a:rPr lang="en-US" sz="2400" b="1" dirty="0" err="1">
                <a:solidFill>
                  <a:schemeClr val="bg1"/>
                </a:solidFill>
                <a:latin typeface="Arial" panose="020B0604020202020204" pitchFamily="34" charset="0"/>
                <a:cs typeface="Arial" panose="020B0604020202020204" pitchFamily="34" charset="0"/>
              </a:rPr>
              <a:t>Σιντοϊσμός</a:t>
            </a:r>
            <a:r>
              <a:rPr lang="en-US" sz="2400" b="1" dirty="0">
                <a:solidFill>
                  <a:schemeClr val="bg1"/>
                </a:solidFill>
                <a:latin typeface="Arial" panose="020B0604020202020204" pitchFamily="34" charset="0"/>
                <a:cs typeface="Arial" panose="020B0604020202020204" pitchFamily="34" charset="0"/>
              </a:rPr>
              <a:t> και </a:t>
            </a:r>
            <a:r>
              <a:rPr lang="en-US" sz="2400" b="1" dirty="0" err="1">
                <a:solidFill>
                  <a:schemeClr val="bg1"/>
                </a:solidFill>
                <a:latin typeface="Arial" panose="020B0604020202020204" pitchFamily="34" charset="0"/>
                <a:cs typeface="Arial" panose="020B0604020202020204" pitchFamily="34" charset="0"/>
              </a:rPr>
              <a:t>το</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κράτος</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ήτ</a:t>
            </a:r>
            <a:r>
              <a:rPr lang="en-US" sz="2400" b="1" dirty="0">
                <a:solidFill>
                  <a:schemeClr val="bg1"/>
                </a:solidFill>
                <a:latin typeface="Arial" panose="020B0604020202020204" pitchFamily="34" charset="0"/>
                <a:cs typeface="Arial" panose="020B0604020202020204" pitchFamily="34" charset="0"/>
              </a:rPr>
              <a:t>αν στενά συνδεδεμένοι στην ιστορία της Ιαπωνίας. </a:t>
            </a:r>
            <a:r>
              <a:rPr lang="en-US" sz="2400" b="1" dirty="0" err="1">
                <a:solidFill>
                  <a:schemeClr val="bg1"/>
                </a:solidFill>
                <a:latin typeface="Arial" panose="020B0604020202020204" pitchFamily="34" charset="0"/>
                <a:cs typeface="Arial" panose="020B0604020202020204" pitchFamily="34" charset="0"/>
              </a:rPr>
              <a:t>Το</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κράτος</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χρησιμο</a:t>
            </a:r>
            <a:r>
              <a:rPr lang="en-US" sz="2400" b="1" dirty="0">
                <a:solidFill>
                  <a:schemeClr val="bg1"/>
                </a:solidFill>
                <a:latin typeface="Arial" panose="020B0604020202020204" pitchFamily="34" charset="0"/>
                <a:cs typeface="Arial" panose="020B0604020202020204" pitchFamily="34" charset="0"/>
              </a:rPr>
              <a:t>ποίησε τον Σιντοϊσμό ως εργαλείο για την προώθηση του εθνικισμού και του μιλιταρισμού τον 20ό αιώνα.</a:t>
            </a: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Ο α</a:t>
            </a:r>
            <a:r>
              <a:rPr lang="en-US" sz="2400" b="1" dirty="0" err="1">
                <a:solidFill>
                  <a:schemeClr val="bg1"/>
                </a:solidFill>
                <a:latin typeface="Arial" panose="020B0604020202020204" pitchFamily="34" charset="0"/>
                <a:cs typeface="Arial" panose="020B0604020202020204" pitchFamily="34" charset="0"/>
              </a:rPr>
              <a:t>υτοκράτορ</a:t>
            </a:r>
            <a:r>
              <a:rPr lang="en-US" sz="2400" b="1" dirty="0">
                <a:solidFill>
                  <a:schemeClr val="bg1"/>
                </a:solidFill>
                <a:latin typeface="Arial" panose="020B0604020202020204" pitchFamily="34" charset="0"/>
                <a:cs typeface="Arial" panose="020B0604020202020204" pitchFamily="34" charset="0"/>
              </a:rPr>
              <a:t>ας θεωρούνταν ζωντανός θεός και το κράτος χρησιμοποιούσε αυτή την πεποίθηση για να δικαιολογήσει τις πράξεις του στον Δεύτερο Παγκόσμιο Πόλεμο.</a:t>
            </a:r>
          </a:p>
          <a:p>
            <a:pPr marL="285750" indent="-285750">
              <a:buFont typeface="Arial" panose="020B0604020202020204" pitchFamily="34" charset="0"/>
              <a:buChar char="•"/>
            </a:pPr>
            <a:r>
              <a:rPr lang="en-US" sz="2400" b="1" dirty="0" err="1">
                <a:solidFill>
                  <a:schemeClr val="bg1"/>
                </a:solidFill>
                <a:latin typeface="Arial" panose="020B0604020202020204" pitchFamily="34" charset="0"/>
                <a:cs typeface="Arial" panose="020B0604020202020204" pitchFamily="34" charset="0"/>
              </a:rPr>
              <a:t>Μετά</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τον</a:t>
            </a:r>
            <a:r>
              <a:rPr lang="en-US" sz="2400" b="1" dirty="0">
                <a:solidFill>
                  <a:schemeClr val="bg1"/>
                </a:solidFill>
                <a:latin typeface="Arial" panose="020B0604020202020204" pitchFamily="34" charset="0"/>
                <a:cs typeface="Arial" panose="020B0604020202020204" pitchFamily="34" charset="0"/>
              </a:rPr>
              <a:t> π</a:t>
            </a:r>
            <a:r>
              <a:rPr lang="en-US" sz="2400" b="1" dirty="0" err="1">
                <a:solidFill>
                  <a:schemeClr val="bg1"/>
                </a:solidFill>
                <a:latin typeface="Arial" panose="020B0604020202020204" pitchFamily="34" charset="0"/>
                <a:cs typeface="Arial" panose="020B0604020202020204" pitchFamily="34" charset="0"/>
              </a:rPr>
              <a:t>όλεμο</a:t>
            </a:r>
            <a:r>
              <a:rPr lang="en-US" sz="2400" b="1" dirty="0">
                <a:solidFill>
                  <a:schemeClr val="bg1"/>
                </a:solidFill>
                <a:latin typeface="Arial" panose="020B0604020202020204" pitchFamily="34" charset="0"/>
                <a:cs typeface="Arial" panose="020B0604020202020204" pitchFamily="34" charset="0"/>
              </a:rPr>
              <a:t>, ο </a:t>
            </a:r>
            <a:r>
              <a:rPr lang="en-US" sz="2400" b="1" dirty="0" err="1">
                <a:solidFill>
                  <a:schemeClr val="bg1"/>
                </a:solidFill>
                <a:latin typeface="Arial" panose="020B0604020202020204" pitchFamily="34" charset="0"/>
                <a:cs typeface="Arial" panose="020B0604020202020204" pitchFamily="34" charset="0"/>
              </a:rPr>
              <a:t>δι</a:t>
            </a:r>
            <a:r>
              <a:rPr lang="en-US" sz="2400" b="1" dirty="0">
                <a:solidFill>
                  <a:schemeClr val="bg1"/>
                </a:solidFill>
                <a:latin typeface="Arial" panose="020B0604020202020204" pitchFamily="34" charset="0"/>
                <a:cs typeface="Arial" panose="020B0604020202020204" pitchFamily="34" charset="0"/>
              </a:rPr>
              <a:t>αχωρισμός κράτους και θρησκείας εφαρμόστηκε και ο Σιντοϊσμός έχασε την επίσημη ιδιότητά του ως κρατικής θρησκείας.</a:t>
            </a:r>
          </a:p>
        </p:txBody>
      </p:sp>
      <p:pic>
        <p:nvPicPr>
          <p:cNvPr id="5" name="Picture 4">
            <a:extLst>
              <a:ext uri="{FF2B5EF4-FFF2-40B4-BE49-F238E27FC236}">
                <a16:creationId xmlns:a16="http://schemas.microsoft.com/office/drawing/2014/main" id="{7F173987-D214-E2DF-D1D7-CE032B2C0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014" y="513183"/>
            <a:ext cx="3970474" cy="5831633"/>
          </a:xfrm>
          <a:prstGeom prst="rect">
            <a:avLst/>
          </a:prstGeom>
          <a:effectLst>
            <a:glow rad="228600">
              <a:schemeClr val="tx1">
                <a:alpha val="40000"/>
              </a:schemeClr>
            </a:glow>
          </a:effectLst>
        </p:spPr>
      </p:pic>
    </p:spTree>
    <p:extLst>
      <p:ext uri="{BB962C8B-B14F-4D97-AF65-F5344CB8AC3E}">
        <p14:creationId xmlns:p14="http://schemas.microsoft.com/office/powerpoint/2010/main" val="246198321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87467-3455-0C9C-7D4C-4F0D1C46BBAC}"/>
              </a:ext>
            </a:extLst>
          </p:cNvPr>
          <p:cNvSpPr txBox="1"/>
          <p:nvPr/>
        </p:nvSpPr>
        <p:spPr>
          <a:xfrm>
            <a:off x="221602" y="982176"/>
            <a:ext cx="5779378" cy="4893647"/>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sz="2400" b="1" dirty="0" err="1">
                <a:solidFill>
                  <a:schemeClr val="bg1"/>
                </a:solidFill>
                <a:latin typeface="Arial" panose="020B0604020202020204" pitchFamily="34" charset="0"/>
                <a:cs typeface="Arial" panose="020B0604020202020204" pitchFamily="34" charset="0"/>
              </a:rPr>
              <a:t>Σήμερ</a:t>
            </a:r>
            <a:r>
              <a:rPr lang="en-US" sz="2400" b="1" dirty="0">
                <a:solidFill>
                  <a:schemeClr val="bg1"/>
                </a:solidFill>
                <a:latin typeface="Arial" panose="020B0604020202020204" pitchFamily="34" charset="0"/>
                <a:cs typeface="Arial" panose="020B0604020202020204" pitchFamily="34" charset="0"/>
              </a:rPr>
              <a:t>α, ο Σιντοϊσμός ασκείται από μια μικρή μειοψηφία του πληθυσμού στην Ιαπωνία, αλλά παραμένει σημαντικό μέρος της πολιτιστικής και πνευματικής κληρονομιάς της χώρας.</a:t>
            </a: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Τα </a:t>
            </a:r>
            <a:r>
              <a:rPr lang="en-US" sz="2400" b="1" dirty="0" err="1">
                <a:solidFill>
                  <a:schemeClr val="bg1"/>
                </a:solidFill>
                <a:latin typeface="Arial" panose="020B0604020202020204" pitchFamily="34" charset="0"/>
                <a:cs typeface="Arial" panose="020B0604020202020204" pitchFamily="34" charset="0"/>
              </a:rPr>
              <a:t>ιερά</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του</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Σιντοϊσμού</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συνεχίζουν</a:t>
            </a:r>
            <a:r>
              <a:rPr lang="en-US" sz="2400" b="1" dirty="0">
                <a:solidFill>
                  <a:schemeClr val="bg1"/>
                </a:solidFill>
                <a:latin typeface="Arial" panose="020B0604020202020204" pitchFamily="34" charset="0"/>
                <a:cs typeface="Arial" panose="020B0604020202020204" pitchFamily="34" charset="0"/>
              </a:rPr>
              <a:t> να </a:t>
            </a:r>
            <a:r>
              <a:rPr lang="en-US" sz="2400" b="1" dirty="0" err="1">
                <a:solidFill>
                  <a:schemeClr val="bg1"/>
                </a:solidFill>
                <a:latin typeface="Arial" panose="020B0604020202020204" pitchFamily="34" charset="0"/>
                <a:cs typeface="Arial" panose="020B0604020202020204" pitchFamily="34" charset="0"/>
              </a:rPr>
              <a:t>δι</a:t>
            </a:r>
            <a:r>
              <a:rPr lang="en-US" sz="2400" b="1" dirty="0">
                <a:solidFill>
                  <a:schemeClr val="bg1"/>
                </a:solidFill>
                <a:latin typeface="Arial" panose="020B0604020202020204" pitchFamily="34" charset="0"/>
                <a:cs typeface="Arial" panose="020B0604020202020204" pitchFamily="34" charset="0"/>
              </a:rPr>
              <a:t>αδραματίζουν σημαντικό ρόλο στη θρησκευτική και πολιτιστική ζωή της κοινότητας, ιδιαίτερα στους εορτασμούς φεστιβάλ, γάμων και άλλων σημαντικών γεγονότων της ζωής.</a:t>
            </a:r>
          </a:p>
        </p:txBody>
      </p:sp>
      <p:pic>
        <p:nvPicPr>
          <p:cNvPr id="5" name="Picture 4">
            <a:extLst>
              <a:ext uri="{FF2B5EF4-FFF2-40B4-BE49-F238E27FC236}">
                <a16:creationId xmlns:a16="http://schemas.microsoft.com/office/drawing/2014/main" id="{ECB11D1D-D03C-2A6A-7DCA-D12097EF7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020" y="1444162"/>
            <a:ext cx="5700889" cy="3799642"/>
          </a:xfrm>
          <a:prstGeom prst="rect">
            <a:avLst/>
          </a:prstGeom>
          <a:effectLst>
            <a:glow rad="228600">
              <a:schemeClr val="tx1">
                <a:alpha val="40000"/>
              </a:schemeClr>
            </a:glow>
          </a:effectLst>
        </p:spPr>
      </p:pic>
    </p:spTree>
    <p:extLst>
      <p:ext uri="{BB962C8B-B14F-4D97-AF65-F5344CB8AC3E}">
        <p14:creationId xmlns:p14="http://schemas.microsoft.com/office/powerpoint/2010/main" val="205662189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0E33-8F6E-1CDB-E90B-A783753AD452}"/>
              </a:ext>
            </a:extLst>
          </p:cNvPr>
          <p:cNvSpPr>
            <a:spLocks noGrp="1"/>
          </p:cNvSpPr>
          <p:nvPr>
            <p:ph type="title"/>
          </p:nvPr>
        </p:nvSpPr>
        <p:spPr>
          <a:xfrm>
            <a:off x="185057" y="187844"/>
            <a:ext cx="7195457" cy="1370369"/>
          </a:xfrm>
          <a:effectLst>
            <a:outerShdw blurRad="50800" dist="38100" dir="2700000" algn="tl" rotWithShape="0">
              <a:prstClr val="black">
                <a:alpha val="40000"/>
              </a:prstClr>
            </a:outerShdw>
          </a:effectLst>
        </p:spPr>
        <p:txBody>
          <a:bodyPr/>
          <a:lstStyle/>
          <a:p>
            <a:r>
              <a:rPr lang="el-GR" b="1" i="1" dirty="0">
                <a:solidFill>
                  <a:schemeClr val="bg1"/>
                </a:solidFill>
                <a:latin typeface="Arial" panose="020B0604020202020204" pitchFamily="34" charset="0"/>
                <a:cs typeface="Arial" panose="020B0604020202020204" pitchFamily="34" charset="0"/>
              </a:rPr>
              <a:t>ΕΥΧΑΡΙΣΤΟΥΜΕ ΓΙΑ ΤΗΝ ΠΡΟΣΟΧΗ ΣΑΣ</a:t>
            </a:r>
            <a:endParaRPr lang="en-US" b="1"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125807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F7ED-7484-9752-AC6B-D1B2412EFB57}"/>
              </a:ext>
            </a:extLst>
          </p:cNvPr>
          <p:cNvSpPr>
            <a:spLocks noGrp="1"/>
          </p:cNvSpPr>
          <p:nvPr>
            <p:ph type="title"/>
          </p:nvPr>
        </p:nvSpPr>
        <p:spPr>
          <a:xfrm>
            <a:off x="107970" y="67400"/>
            <a:ext cx="9603275" cy="1049235"/>
          </a:xfrm>
        </p:spPr>
        <p:txBody>
          <a:bodyPr/>
          <a:lstStyle/>
          <a:p>
            <a:endParaRPr lang="en-US" dirty="0"/>
          </a:p>
        </p:txBody>
      </p:sp>
      <p:sp>
        <p:nvSpPr>
          <p:cNvPr id="3" name="Content Placeholder 2">
            <a:extLst>
              <a:ext uri="{FF2B5EF4-FFF2-40B4-BE49-F238E27FC236}">
                <a16:creationId xmlns:a16="http://schemas.microsoft.com/office/drawing/2014/main" id="{8AAAF770-CCF7-7151-8022-E7FB7FBF59AF}"/>
              </a:ext>
            </a:extLst>
          </p:cNvPr>
          <p:cNvSpPr>
            <a:spLocks noGrp="1"/>
          </p:cNvSpPr>
          <p:nvPr>
            <p:ph idx="1"/>
          </p:nvPr>
        </p:nvSpPr>
        <p:spPr>
          <a:xfrm>
            <a:off x="996820" y="1508384"/>
            <a:ext cx="10515600" cy="4351338"/>
          </a:xfrm>
          <a:effectLst>
            <a:outerShdw blurRad="50800" dist="38100" dir="2700000" algn="tl" rotWithShape="0">
              <a:prstClr val="black">
                <a:alpha val="40000"/>
              </a:prstClr>
            </a:outerShdw>
          </a:effectLst>
        </p:spPr>
        <p:txBody>
          <a:bodyPr/>
          <a:lstStyle/>
          <a:p>
            <a:r>
              <a:rPr lang="el-GR" b="1" dirty="0">
                <a:solidFill>
                  <a:schemeClr val="bg1"/>
                </a:solidFill>
                <a:latin typeface="Arial" panose="020B0604020202020204" pitchFamily="34" charset="0"/>
                <a:cs typeface="Arial" panose="020B0604020202020204" pitchFamily="34" charset="0"/>
              </a:rPr>
              <a:t>Ο Σιντοϊσμός είναι μια ιθαγενής θρησκεία της Ιαπωνίας με μακρά ιστορία</a:t>
            </a:r>
            <a:r>
              <a:rPr lang="en-US" b="1" dirty="0">
                <a:solidFill>
                  <a:schemeClr val="bg1"/>
                </a:solidFill>
                <a:latin typeface="Arial" panose="020B0604020202020204" pitchFamily="34" charset="0"/>
                <a:cs typeface="Arial" panose="020B0604020202020204" pitchFamily="34" charset="0"/>
              </a:rPr>
              <a:t> </a:t>
            </a:r>
            <a:r>
              <a:rPr lang="el-GR" b="1" dirty="0">
                <a:solidFill>
                  <a:schemeClr val="bg1"/>
                </a:solidFill>
                <a:latin typeface="Arial" panose="020B0604020202020204" pitchFamily="34" charset="0"/>
                <a:cs typeface="Arial" panose="020B0604020202020204" pitchFamily="34" charset="0"/>
              </a:rPr>
              <a:t>που επικεντρώνεται γύρω από τη λατρεία των καμί, πνευματικών οντοτήτων που φέρνουν καλή τύχη, προστασία και θεραπεία.</a:t>
            </a:r>
          </a:p>
          <a:p>
            <a:r>
              <a:rPr lang="el-GR" b="1" dirty="0">
                <a:solidFill>
                  <a:schemeClr val="bg1"/>
                </a:solidFill>
                <a:latin typeface="Arial" panose="020B0604020202020204" pitchFamily="34" charset="0"/>
                <a:cs typeface="Arial" panose="020B0604020202020204" pitchFamily="34" charset="0"/>
              </a:rPr>
              <a:t>Διαδραματίζει σημαντικό ρόλο στην ιαπωνική κουλτούρα και κοινωνία και αποτελεί σημαντικό μέρος της θρησκευτικής και πολιτιστικής κληρονομιάς της χώρας.</a:t>
            </a:r>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4783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88B3964-70BA-83D6-6F2B-E1EAC69A175D}"/>
              </a:ext>
            </a:extLst>
          </p:cNvPr>
          <p:cNvSpPr txBox="1"/>
          <p:nvPr/>
        </p:nvSpPr>
        <p:spPr>
          <a:xfrm>
            <a:off x="388776" y="510912"/>
            <a:ext cx="5228253" cy="5262979"/>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p:spPr>
        <p:txBody>
          <a:bodyPr wrap="square">
            <a:spAutoFit/>
          </a:bodyPr>
          <a:lstStyle/>
          <a:p>
            <a:pPr marL="457200" indent="-457200">
              <a:buFont typeface="Arial" panose="020B0604020202020204" pitchFamily="34" charset="0"/>
              <a:buChar char="•"/>
            </a:pPr>
            <a:r>
              <a:rPr lang="el-GR" sz="2800" b="1" dirty="0">
                <a:solidFill>
                  <a:schemeClr val="bg1"/>
                </a:solidFill>
                <a:latin typeface="Arial" panose="020B0604020202020204" pitchFamily="34" charset="0"/>
                <a:cs typeface="Arial" panose="020B0604020202020204" pitchFamily="34" charset="0"/>
              </a:rPr>
              <a:t>Υπάρχουν δύο κύριοι τύποι ιερών: τα jinja, τα οποία είναι αφιερωμένα σε ένα συγκεκριμένο κάμι, και η taisha, τα οποία είναι τα σημαντικότερα ιερά της σιντοϊστικής παράδοσης.</a:t>
            </a:r>
          </a:p>
          <a:p>
            <a:pPr marL="457200" indent="-457200">
              <a:buFont typeface="Arial" panose="020B0604020202020204" pitchFamily="34" charset="0"/>
              <a:buChar char="•"/>
            </a:pPr>
            <a:r>
              <a:rPr lang="el-GR" sz="2800" b="1" dirty="0">
                <a:solidFill>
                  <a:schemeClr val="bg1"/>
                </a:solidFill>
                <a:latin typeface="Arial" panose="020B0604020202020204" pitchFamily="34" charset="0"/>
                <a:cs typeface="Arial" panose="020B0604020202020204" pitchFamily="34" charset="0"/>
              </a:rPr>
              <a:t>Τα ιερά του Σιντοϊσμού διαδραματίζουν σημαντικό ρόλο στη θρησκευτική και πολιτιστική ζωή της κοινότητας.</a:t>
            </a:r>
            <a:endParaRPr lang="en-US" sz="2800"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582306AE-D0D5-E608-9FD1-129B8FB31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568" y="366623"/>
            <a:ext cx="4724730" cy="2775779"/>
          </a:xfrm>
          <a:prstGeom prst="rect">
            <a:avLst/>
          </a:prstGeom>
          <a:effectLst>
            <a:glow rad="228600">
              <a:schemeClr val="tx1">
                <a:alpha val="40000"/>
              </a:schemeClr>
            </a:glow>
          </a:effectLst>
        </p:spPr>
      </p:pic>
      <p:pic>
        <p:nvPicPr>
          <p:cNvPr id="17" name="Picture 16">
            <a:extLst>
              <a:ext uri="{FF2B5EF4-FFF2-40B4-BE49-F238E27FC236}">
                <a16:creationId xmlns:a16="http://schemas.microsoft.com/office/drawing/2014/main" id="{47CD155D-1890-140C-FD03-07D8F571F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417" y="3317441"/>
            <a:ext cx="4763881" cy="3173936"/>
          </a:xfrm>
          <a:prstGeom prst="rect">
            <a:avLst/>
          </a:prstGeom>
          <a:effectLst>
            <a:glow rad="228600">
              <a:schemeClr val="tx1">
                <a:alpha val="40000"/>
              </a:schemeClr>
            </a:glow>
          </a:effectLst>
        </p:spPr>
      </p:pic>
    </p:spTree>
    <p:extLst>
      <p:ext uri="{BB962C8B-B14F-4D97-AF65-F5344CB8AC3E}">
        <p14:creationId xmlns:p14="http://schemas.microsoft.com/office/powerpoint/2010/main" val="181736377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A9EBB-78B1-1BDE-E8F3-575B513DA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812" y="205272"/>
            <a:ext cx="4298303" cy="6447455"/>
          </a:xfrm>
          <a:prstGeom prst="rect">
            <a:avLst/>
          </a:prstGeom>
          <a:effectLst>
            <a:glow rad="228600">
              <a:schemeClr val="tx1">
                <a:alpha val="40000"/>
              </a:schemeClr>
            </a:glow>
          </a:effectLst>
        </p:spPr>
      </p:pic>
      <p:sp>
        <p:nvSpPr>
          <p:cNvPr id="5" name="TextBox 4">
            <a:extLst>
              <a:ext uri="{FF2B5EF4-FFF2-40B4-BE49-F238E27FC236}">
                <a16:creationId xmlns:a16="http://schemas.microsoft.com/office/drawing/2014/main" id="{F55785E3-4C1B-DB0A-1503-FCA6410AAE00}"/>
              </a:ext>
            </a:extLst>
          </p:cNvPr>
          <p:cNvSpPr txBox="1"/>
          <p:nvPr/>
        </p:nvSpPr>
        <p:spPr>
          <a:xfrm>
            <a:off x="392663" y="489771"/>
            <a:ext cx="5703337" cy="5632311"/>
          </a:xfrm>
          <a:prstGeom prst="rect">
            <a:avLst/>
          </a:prstGeom>
          <a:noFill/>
          <a:effectLst>
            <a:outerShdw blurRad="50800" dist="38100" dir="2700000" algn="tl" rotWithShape="0">
              <a:prstClr val="black">
                <a:alpha val="40000"/>
              </a:prstClr>
            </a:outerShdw>
          </a:effectLst>
        </p:spPr>
        <p:txBody>
          <a:bodyPr wrap="square">
            <a:spAutoFit/>
          </a:bodyPr>
          <a:lstStyle/>
          <a:p>
            <a:pPr marL="457200" indent="-457200">
              <a:buFont typeface="Arial" panose="020B0604020202020204" pitchFamily="34" charset="0"/>
              <a:buChar char="•"/>
            </a:pPr>
            <a:r>
              <a:rPr lang="en-US" sz="3000" b="1" dirty="0">
                <a:solidFill>
                  <a:schemeClr val="bg1"/>
                </a:solidFill>
                <a:latin typeface="Arial" panose="020B0604020202020204" pitchFamily="34" charset="0"/>
                <a:cs typeface="Arial" panose="020B0604020202020204" pitchFamily="34" charset="0"/>
              </a:rPr>
              <a:t>Τα </a:t>
            </a:r>
            <a:r>
              <a:rPr lang="en-US" sz="3000" b="1" dirty="0" err="1">
                <a:solidFill>
                  <a:schemeClr val="bg1"/>
                </a:solidFill>
                <a:latin typeface="Arial" panose="020B0604020202020204" pitchFamily="34" charset="0"/>
                <a:cs typeface="Arial" panose="020B0604020202020204" pitchFamily="34" charset="0"/>
              </a:rPr>
              <a:t>ιερά</a:t>
            </a:r>
            <a:r>
              <a:rPr lang="en-US" sz="3000" b="1" dirty="0">
                <a:solidFill>
                  <a:schemeClr val="bg1"/>
                </a:solidFill>
                <a:latin typeface="Arial" panose="020B0604020202020204" pitchFamily="34" charset="0"/>
                <a:cs typeface="Arial" panose="020B0604020202020204" pitchFamily="34" charset="0"/>
              </a:rPr>
              <a:t> </a:t>
            </a:r>
            <a:r>
              <a:rPr lang="en-US" sz="3000" b="1" dirty="0" err="1">
                <a:solidFill>
                  <a:schemeClr val="bg1"/>
                </a:solidFill>
                <a:latin typeface="Arial" panose="020B0604020202020204" pitchFamily="34" charset="0"/>
                <a:cs typeface="Arial" panose="020B0604020202020204" pitchFamily="34" charset="0"/>
              </a:rPr>
              <a:t>του</a:t>
            </a:r>
            <a:r>
              <a:rPr lang="en-US" sz="3000" b="1" dirty="0">
                <a:solidFill>
                  <a:schemeClr val="bg1"/>
                </a:solidFill>
                <a:latin typeface="Arial" panose="020B0604020202020204" pitchFamily="34" charset="0"/>
                <a:cs typeface="Arial" panose="020B0604020202020204" pitchFamily="34" charset="0"/>
              </a:rPr>
              <a:t> </a:t>
            </a:r>
            <a:r>
              <a:rPr lang="en-US" sz="3000" b="1" dirty="0" err="1">
                <a:solidFill>
                  <a:schemeClr val="bg1"/>
                </a:solidFill>
                <a:latin typeface="Arial" panose="020B0604020202020204" pitchFamily="34" charset="0"/>
                <a:cs typeface="Arial" panose="020B0604020202020204" pitchFamily="34" charset="0"/>
              </a:rPr>
              <a:t>Σιντοϊσμού</a:t>
            </a:r>
            <a:r>
              <a:rPr lang="en-US" sz="3000" b="1" dirty="0">
                <a:solidFill>
                  <a:schemeClr val="bg1"/>
                </a:solidFill>
                <a:latin typeface="Arial" panose="020B0604020202020204" pitchFamily="34" charset="0"/>
                <a:cs typeface="Arial" panose="020B0604020202020204" pitchFamily="34" charset="0"/>
              </a:rPr>
              <a:t> χαρα</a:t>
            </a:r>
            <a:r>
              <a:rPr lang="en-US" sz="3000" b="1" dirty="0" err="1">
                <a:solidFill>
                  <a:schemeClr val="bg1"/>
                </a:solidFill>
                <a:latin typeface="Arial" panose="020B0604020202020204" pitchFamily="34" charset="0"/>
                <a:cs typeface="Arial" panose="020B0604020202020204" pitchFamily="34" charset="0"/>
              </a:rPr>
              <a:t>κτηρίζοντ</a:t>
            </a:r>
            <a:r>
              <a:rPr lang="en-US" sz="3000" b="1" dirty="0">
                <a:solidFill>
                  <a:schemeClr val="bg1"/>
                </a:solidFill>
                <a:latin typeface="Arial" panose="020B0604020202020204" pitchFamily="34" charset="0"/>
                <a:cs typeface="Arial" panose="020B0604020202020204" pitchFamily="34" charset="0"/>
              </a:rPr>
              <a:t>αι συνήθως από την παρουσία μιας πύλης torii, η οποία χρησιμεύει ως είσοδος στο ιερό.</a:t>
            </a:r>
          </a:p>
          <a:p>
            <a:pPr marL="457200" indent="-457200">
              <a:buFont typeface="Arial" panose="020B0604020202020204" pitchFamily="34" charset="0"/>
              <a:buChar char="•"/>
            </a:pPr>
            <a:r>
              <a:rPr lang="en-US" sz="3000" b="1" dirty="0" err="1">
                <a:solidFill>
                  <a:schemeClr val="bg1"/>
                </a:solidFill>
                <a:latin typeface="Arial" panose="020B0604020202020204" pitchFamily="34" charset="0"/>
                <a:cs typeface="Arial" panose="020B0604020202020204" pitchFamily="34" charset="0"/>
              </a:rPr>
              <a:t>Μέσ</a:t>
            </a:r>
            <a:r>
              <a:rPr lang="en-US" sz="3000" b="1" dirty="0">
                <a:solidFill>
                  <a:schemeClr val="bg1"/>
                </a:solidFill>
                <a:latin typeface="Arial" panose="020B0604020202020204" pitchFamily="34" charset="0"/>
                <a:cs typeface="Arial" panose="020B0604020202020204" pitchFamily="34" charset="0"/>
              </a:rPr>
              <a:t>α στο ιερό, υπάρχουν διάφορες κατασκευές και αντικείμενα, όπως μια κεντρική αίθουσα, μια βρύση καθαρισμού και πέτρινα φανάρια.</a:t>
            </a:r>
          </a:p>
        </p:txBody>
      </p:sp>
    </p:spTree>
    <p:extLst>
      <p:ext uri="{BB962C8B-B14F-4D97-AF65-F5344CB8AC3E}">
        <p14:creationId xmlns:p14="http://schemas.microsoft.com/office/powerpoint/2010/main" val="190383109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A52D6C-AE53-7435-F41B-F240C02C4821}"/>
              </a:ext>
            </a:extLst>
          </p:cNvPr>
          <p:cNvSpPr txBox="1"/>
          <p:nvPr/>
        </p:nvSpPr>
        <p:spPr>
          <a:xfrm>
            <a:off x="81641" y="189161"/>
            <a:ext cx="5787313" cy="5847755"/>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l-GR" sz="2200" b="1" dirty="0">
                <a:solidFill>
                  <a:schemeClr val="bg1"/>
                </a:solidFill>
                <a:latin typeface="Arial" panose="020B0604020202020204" pitchFamily="34" charset="0"/>
                <a:cs typeface="Arial" panose="020B0604020202020204" pitchFamily="34" charset="0"/>
              </a:rPr>
              <a:t>Τα φεστιβάλ είναι μια σημαντική πτυχή του Σιντοϊσμού και γιορτάζονται όλο το χρόνο. Είναι ένας τρόπος για την κοινότητα να συνδεθεί με τους κάμι και να εκφράσει ευγνωμοσύνη για τις ευλογίες που έλαβε.</a:t>
            </a:r>
          </a:p>
          <a:p>
            <a:pPr marL="342900" indent="-342900">
              <a:buFont typeface="Arial" panose="020B0604020202020204" pitchFamily="34" charset="0"/>
              <a:buChar char="•"/>
            </a:pPr>
            <a:r>
              <a:rPr lang="el-GR" sz="2200" b="1" dirty="0">
                <a:solidFill>
                  <a:schemeClr val="bg1"/>
                </a:solidFill>
                <a:latin typeface="Arial" panose="020B0604020202020204" pitchFamily="34" charset="0"/>
                <a:cs typeface="Arial" panose="020B0604020202020204" pitchFamily="34" charset="0"/>
              </a:rPr>
              <a:t>Μερικά από τα πιο διάσημα φεστιβάλ στην Ιαπωνία περιλαμβάνουν το Φεστιβάλ Aoi, το οποίο πραγματοποιείται στο Κιότο και είναι μια αναπαράσταση μιας παραδοσιακής τελετής της αυτοκρατορικής αυλής, και το Φεστιβάλ Gion, που πραγματοποιείται επίσης στο Κιότο, το οποίο είναι ένα φεστιβάλ που διαρκεί ένα μήνα με παραδοσιακή μουσική, χορό, και πολύχρωμα άρματα.</a:t>
            </a:r>
            <a:endParaRPr lang="en-US" sz="22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59DE2EE-6150-2A33-0187-61A1360AC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689" y="273136"/>
            <a:ext cx="5349551" cy="3009122"/>
          </a:xfrm>
          <a:prstGeom prst="rect">
            <a:avLst/>
          </a:prstGeom>
          <a:effectLst>
            <a:glow rad="228600">
              <a:schemeClr val="tx1">
                <a:alpha val="40000"/>
              </a:schemeClr>
            </a:glow>
          </a:effectLst>
        </p:spPr>
      </p:pic>
      <p:pic>
        <p:nvPicPr>
          <p:cNvPr id="7" name="Picture 6">
            <a:extLst>
              <a:ext uri="{FF2B5EF4-FFF2-40B4-BE49-F238E27FC236}">
                <a16:creationId xmlns:a16="http://schemas.microsoft.com/office/drawing/2014/main" id="{94C19FBA-6392-7A7E-89F3-397E34C07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688" y="3575741"/>
            <a:ext cx="5349551" cy="3009123"/>
          </a:xfrm>
          <a:prstGeom prst="rect">
            <a:avLst/>
          </a:prstGeom>
          <a:effectLst>
            <a:glow rad="228600">
              <a:schemeClr val="tx1">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26681296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ADC4CE-53A0-8F6D-720B-9B877AF9594A}"/>
              </a:ext>
            </a:extLst>
          </p:cNvPr>
          <p:cNvSpPr txBox="1"/>
          <p:nvPr/>
        </p:nvSpPr>
        <p:spPr>
          <a:xfrm>
            <a:off x="221602" y="1008222"/>
            <a:ext cx="6097554" cy="4524315"/>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l-GR" sz="2400" b="1" dirty="0">
                <a:solidFill>
                  <a:schemeClr val="bg1"/>
                </a:solidFill>
                <a:latin typeface="Arial" panose="020B0604020202020204" pitchFamily="34" charset="0"/>
                <a:cs typeface="Arial" panose="020B0604020202020204" pitchFamily="34" charset="0"/>
              </a:rPr>
              <a:t>Τα φεστιβάλ περιλαμβάνουν επίσης παραδοσιακές τελετουργίες όπως η τελετή εξαγνισμού και η προσφορά φαγητού και ποτού στο κάμι.</a:t>
            </a:r>
          </a:p>
          <a:p>
            <a:pPr marL="342900" indent="-342900">
              <a:buFont typeface="Arial" panose="020B0604020202020204" pitchFamily="34" charset="0"/>
              <a:buChar char="•"/>
            </a:pPr>
            <a:r>
              <a:rPr lang="el-GR" sz="2400" b="1" dirty="0">
                <a:solidFill>
                  <a:schemeClr val="bg1"/>
                </a:solidFill>
                <a:latin typeface="Arial" panose="020B0604020202020204" pitchFamily="34" charset="0"/>
                <a:cs typeface="Arial" panose="020B0604020202020204" pitchFamily="34" charset="0"/>
              </a:rPr>
              <a:t>Περιλαμβάνουν επίσης πομπές και παρελάσεις, καθώς και παραδοσιακά παιχνίδια και δραστηριότητες όπως ιαπωνική τοξοβολία και επιδείξεις πολεμικών τεχνών. Τα φεστιβάλ θεωρούνται τρόπος διατήρησης και προώθησης του παραδοσιακού ιαπωνικού πολιτισμού.</a:t>
            </a:r>
            <a:endParaRPr lang="en-US" sz="24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1F840D7-2AA5-CDB3-354F-506962623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085" y="653142"/>
            <a:ext cx="5029854" cy="5551715"/>
          </a:xfrm>
          <a:prstGeom prst="rect">
            <a:avLst/>
          </a:prstGeom>
          <a:effectLst>
            <a:glow rad="228600">
              <a:schemeClr val="tx1">
                <a:alpha val="40000"/>
              </a:schemeClr>
            </a:glow>
          </a:effectLst>
        </p:spPr>
      </p:pic>
    </p:spTree>
    <p:extLst>
      <p:ext uri="{BB962C8B-B14F-4D97-AF65-F5344CB8AC3E}">
        <p14:creationId xmlns:p14="http://schemas.microsoft.com/office/powerpoint/2010/main" val="174965916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311F9A-1DFE-CC65-B41C-F9BCD16C2371}"/>
              </a:ext>
            </a:extLst>
          </p:cNvPr>
          <p:cNvSpPr txBox="1"/>
          <p:nvPr/>
        </p:nvSpPr>
        <p:spPr>
          <a:xfrm>
            <a:off x="5968480" y="774441"/>
            <a:ext cx="6223520" cy="4893647"/>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l-GR" sz="24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Οι σιντοϊστικές πεποιθήσεις περιλαμβάνουν τον ανιμισμό, την πεποίθηση ότι το κάμι κατοικεί σε φυσικά αντικείμενα όπως βράχους, δέντρα και καταρράκτες. Αυτά τα αντικείμενα τιμούνται μέσα από τελετουργίες και τελετές. </a:t>
            </a:r>
            <a:endParaRPr lang="en-US" sz="24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Τα ιερά είναι συχνά χτισμένα σε φυσικα περιβάλλοντα για να αντικατοπτρίζουν αυτή τη σύνδεση. Πιστεύεται ότι αυτή η σύνδεση φέρνει ισορροπία στη φύση και τις ανθρώπινες ζωές.</a:t>
            </a:r>
            <a:endParaRPr lang="en-US" sz="24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AA04DFE-8D04-1EF6-96C7-D16319FFB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91" y="1576874"/>
            <a:ext cx="5676300" cy="3286578"/>
          </a:xfrm>
          <a:prstGeom prst="rect">
            <a:avLst/>
          </a:prstGeom>
          <a:effectLst>
            <a:glow rad="228600">
              <a:schemeClr val="tx1">
                <a:alpha val="40000"/>
              </a:schemeClr>
            </a:glow>
          </a:effectLst>
        </p:spPr>
      </p:pic>
    </p:spTree>
    <p:extLst>
      <p:ext uri="{BB962C8B-B14F-4D97-AF65-F5344CB8AC3E}">
        <p14:creationId xmlns:p14="http://schemas.microsoft.com/office/powerpoint/2010/main" val="373098650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7586C7-06D3-9F95-1F0A-6E210189C68F}"/>
              </a:ext>
            </a:extLst>
          </p:cNvPr>
          <p:cNvSpPr txBox="1"/>
          <p:nvPr/>
        </p:nvSpPr>
        <p:spPr>
          <a:xfrm>
            <a:off x="5941268" y="1166842"/>
            <a:ext cx="6097554" cy="4524315"/>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Η λα</a:t>
            </a:r>
            <a:r>
              <a:rPr lang="en-US" sz="2400" b="1" dirty="0" err="1">
                <a:solidFill>
                  <a:schemeClr val="bg1"/>
                </a:solidFill>
                <a:latin typeface="Arial" panose="020B0604020202020204" pitchFamily="34" charset="0"/>
                <a:cs typeface="Arial" panose="020B0604020202020204" pitchFamily="34" charset="0"/>
              </a:rPr>
              <a:t>τρεί</a:t>
            </a:r>
            <a:r>
              <a:rPr lang="en-US" sz="2400" b="1" dirty="0">
                <a:solidFill>
                  <a:schemeClr val="bg1"/>
                </a:solidFill>
                <a:latin typeface="Arial" panose="020B0604020202020204" pitchFamily="34" charset="0"/>
                <a:cs typeface="Arial" panose="020B0604020202020204" pitchFamily="34" charset="0"/>
              </a:rPr>
              <a:t>α των προγόνων είναι μια σημαντική πτυχή των σιντοϊστικών πεποιθήσεων και πρακτικών, και πιστεύεται ότι φέρνει καλή τύχη και προστασία στην οικογένεια και την κοινότητα. </a:t>
            </a: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Τα π</a:t>
            </a:r>
            <a:r>
              <a:rPr lang="en-US" sz="2400" b="1" dirty="0" err="1">
                <a:solidFill>
                  <a:schemeClr val="bg1"/>
                </a:solidFill>
                <a:latin typeface="Arial" panose="020B0604020202020204" pitchFamily="34" charset="0"/>
                <a:cs typeface="Arial" panose="020B0604020202020204" pitchFamily="34" charset="0"/>
              </a:rPr>
              <a:t>νεύμ</a:t>
            </a:r>
            <a:r>
              <a:rPr lang="en-US" sz="2400" b="1" dirty="0">
                <a:solidFill>
                  <a:schemeClr val="bg1"/>
                </a:solidFill>
                <a:latin typeface="Arial" panose="020B0604020202020204" pitchFamily="34" charset="0"/>
                <a:cs typeface="Arial" panose="020B0604020202020204" pitchFamily="34" charset="0"/>
              </a:rPr>
              <a:t>ατα των προγόνων κάποιου τιμούνται και τιμούνται ως κάμι.</a:t>
            </a:r>
          </a:p>
          <a:p>
            <a:pPr marL="342900" indent="-342900">
              <a:buFont typeface="Arial" panose="020B0604020202020204" pitchFamily="34" charset="0"/>
              <a:buChar char="•"/>
            </a:pPr>
            <a:r>
              <a:rPr lang="en-US" sz="2400" b="1" dirty="0" err="1">
                <a:solidFill>
                  <a:schemeClr val="bg1"/>
                </a:solidFill>
                <a:latin typeface="Arial" panose="020B0604020202020204" pitchFamily="34" charset="0"/>
                <a:cs typeface="Arial" panose="020B0604020202020204" pitchFamily="34" charset="0"/>
              </a:rPr>
              <a:t>Θεωρείτ</a:t>
            </a:r>
            <a:r>
              <a:rPr lang="en-US" sz="2400" b="1" dirty="0">
                <a:solidFill>
                  <a:schemeClr val="bg1"/>
                </a:solidFill>
                <a:latin typeface="Arial" panose="020B0604020202020204" pitchFamily="34" charset="0"/>
                <a:cs typeface="Arial" panose="020B0604020202020204" pitchFamily="34" charset="0"/>
              </a:rPr>
              <a:t>αι επίσης ως ένας τρόπος διατήρησης της αρμονίας και της ισορροπίας μέσα στην οικογένεια και την κοινωνία.</a:t>
            </a:r>
          </a:p>
        </p:txBody>
      </p:sp>
      <p:pic>
        <p:nvPicPr>
          <p:cNvPr id="5" name="Picture 4">
            <a:extLst>
              <a:ext uri="{FF2B5EF4-FFF2-40B4-BE49-F238E27FC236}">
                <a16:creationId xmlns:a16="http://schemas.microsoft.com/office/drawing/2014/main" id="{6D183EEA-11BE-53F6-7A9E-461E78759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87" y="1654014"/>
            <a:ext cx="5561880" cy="3549971"/>
          </a:xfrm>
          <a:prstGeom prst="rect">
            <a:avLst/>
          </a:prstGeom>
          <a:effectLst>
            <a:glow rad="228600">
              <a:schemeClr val="tx1">
                <a:alpha val="40000"/>
              </a:schemeClr>
            </a:glow>
          </a:effectLst>
        </p:spPr>
      </p:pic>
    </p:spTree>
    <p:extLst>
      <p:ext uri="{BB962C8B-B14F-4D97-AF65-F5344CB8AC3E}">
        <p14:creationId xmlns:p14="http://schemas.microsoft.com/office/powerpoint/2010/main" val="31231318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A323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8C36AD-429C-7EE5-0FE6-5421ADE98A6B}"/>
              </a:ext>
            </a:extLst>
          </p:cNvPr>
          <p:cNvSpPr txBox="1"/>
          <p:nvPr/>
        </p:nvSpPr>
        <p:spPr>
          <a:xfrm>
            <a:off x="5926495" y="505122"/>
            <a:ext cx="6097554" cy="5847755"/>
          </a:xfrm>
          <a:prstGeom prst="rect">
            <a:avLst/>
          </a:prstGeom>
          <a:no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sz="2200" b="1" dirty="0" err="1">
                <a:solidFill>
                  <a:schemeClr val="bg1"/>
                </a:solidFill>
                <a:latin typeface="Arial" panose="020B0604020202020204" pitchFamily="34" charset="0"/>
                <a:cs typeface="Arial" panose="020B0604020202020204" pitchFamily="34" charset="0"/>
              </a:rPr>
              <a:t>Το</a:t>
            </a:r>
            <a:r>
              <a:rPr lang="en-US" sz="2200" b="1" dirty="0">
                <a:solidFill>
                  <a:schemeClr val="bg1"/>
                </a:solidFill>
                <a:latin typeface="Arial" panose="020B0604020202020204" pitchFamily="34" charset="0"/>
                <a:cs typeface="Arial" panose="020B0604020202020204" pitchFamily="34" charset="0"/>
              </a:rPr>
              <a:t> </a:t>
            </a:r>
            <a:r>
              <a:rPr lang="en-US" sz="2200" b="1" dirty="0" err="1">
                <a:solidFill>
                  <a:schemeClr val="bg1"/>
                </a:solidFill>
                <a:latin typeface="Arial" panose="020B0604020202020204" pitchFamily="34" charset="0"/>
                <a:cs typeface="Arial" panose="020B0604020202020204" pitchFamily="34" charset="0"/>
              </a:rPr>
              <a:t>Φεστι</a:t>
            </a:r>
            <a:r>
              <a:rPr lang="en-US" sz="2200" b="1" dirty="0">
                <a:solidFill>
                  <a:schemeClr val="bg1"/>
                </a:solidFill>
                <a:latin typeface="Arial" panose="020B0604020202020204" pitchFamily="34" charset="0"/>
                <a:cs typeface="Arial" panose="020B0604020202020204" pitchFamily="34" charset="0"/>
              </a:rPr>
              <a:t>βάλ Obon είναι ένα από τα πιο σημαντικά φεστιβάλ αφιερωμένα στη λατρεία των προγόνων, πραγματοποιείται τον Ιούλιο ή τον Αύγουστο και είναι μια στιγμή για τις οικογένειες να τιμήσουν τους προγόνους τους και να θυμούνται και να αποδίδουν σεβασμό στα πνεύματα των αγαπημένων τους.</a:t>
            </a:r>
          </a:p>
          <a:p>
            <a:pPr marL="285750" indent="-28575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Κα</a:t>
            </a:r>
            <a:r>
              <a:rPr lang="en-US" sz="2200" b="1" dirty="0" err="1">
                <a:solidFill>
                  <a:schemeClr val="bg1"/>
                </a:solidFill>
                <a:latin typeface="Arial" panose="020B0604020202020204" pitchFamily="34" charset="0"/>
                <a:cs typeface="Arial" panose="020B0604020202020204" pitchFamily="34" charset="0"/>
              </a:rPr>
              <a:t>τά</a:t>
            </a:r>
            <a:r>
              <a:rPr lang="en-US" sz="2200" b="1" dirty="0">
                <a:solidFill>
                  <a:schemeClr val="bg1"/>
                </a:solidFill>
                <a:latin typeface="Arial" panose="020B0604020202020204" pitchFamily="34" charset="0"/>
                <a:cs typeface="Arial" panose="020B0604020202020204" pitchFamily="34" charset="0"/>
              </a:rPr>
              <a:t> </a:t>
            </a:r>
            <a:r>
              <a:rPr lang="en-US" sz="2200" b="1" dirty="0" err="1">
                <a:solidFill>
                  <a:schemeClr val="bg1"/>
                </a:solidFill>
                <a:latin typeface="Arial" panose="020B0604020202020204" pitchFamily="34" charset="0"/>
                <a:cs typeface="Arial" panose="020B0604020202020204" pitchFamily="34" charset="0"/>
              </a:rPr>
              <a:t>τη</a:t>
            </a:r>
            <a:r>
              <a:rPr lang="en-US" sz="2200" b="1" dirty="0">
                <a:solidFill>
                  <a:schemeClr val="bg1"/>
                </a:solidFill>
                <a:latin typeface="Arial" panose="020B0604020202020204" pitchFamily="34" charset="0"/>
                <a:cs typeface="Arial" panose="020B0604020202020204" pitchFamily="34" charset="0"/>
              </a:rPr>
              <a:t> </a:t>
            </a:r>
            <a:r>
              <a:rPr lang="en-US" sz="2200" b="1" dirty="0" err="1">
                <a:solidFill>
                  <a:schemeClr val="bg1"/>
                </a:solidFill>
                <a:latin typeface="Arial" panose="020B0604020202020204" pitchFamily="34" charset="0"/>
                <a:cs typeface="Arial" panose="020B0604020202020204" pitchFamily="34" charset="0"/>
              </a:rPr>
              <a:t>διάρκει</a:t>
            </a:r>
            <a:r>
              <a:rPr lang="en-US" sz="2200" b="1" dirty="0">
                <a:solidFill>
                  <a:schemeClr val="bg1"/>
                </a:solidFill>
                <a:latin typeface="Arial" panose="020B0604020202020204" pitchFamily="34" charset="0"/>
                <a:cs typeface="Arial" panose="020B0604020202020204" pitchFamily="34" charset="0"/>
              </a:rPr>
              <a:t>α του φεστιβάλ, οι άνθρωποι επισκέπτονται τους τάφους των προγόνων τους και προσφέρουν φαγητό, λουλούδια και άλλα δώρα. </a:t>
            </a:r>
            <a:r>
              <a:rPr lang="en-US" sz="2200" b="1" dirty="0" err="1">
                <a:solidFill>
                  <a:schemeClr val="bg1"/>
                </a:solidFill>
                <a:latin typeface="Arial" panose="020B0604020202020204" pitchFamily="34" charset="0"/>
                <a:cs typeface="Arial" panose="020B0604020202020204" pitchFamily="34" charset="0"/>
              </a:rPr>
              <a:t>Εκτελούν</a:t>
            </a:r>
            <a:r>
              <a:rPr lang="en-US" sz="2200" b="1" dirty="0">
                <a:solidFill>
                  <a:schemeClr val="bg1"/>
                </a:solidFill>
                <a:latin typeface="Arial" panose="020B0604020202020204" pitchFamily="34" charset="0"/>
                <a:cs typeface="Arial" panose="020B0604020202020204" pitchFamily="34" charset="0"/>
              </a:rPr>
              <a:t> επ</a:t>
            </a:r>
            <a:r>
              <a:rPr lang="en-US" sz="2200" b="1" dirty="0" err="1">
                <a:solidFill>
                  <a:schemeClr val="bg1"/>
                </a:solidFill>
                <a:latin typeface="Arial" panose="020B0604020202020204" pitchFamily="34" charset="0"/>
                <a:cs typeface="Arial" panose="020B0604020202020204" pitchFamily="34" charset="0"/>
              </a:rPr>
              <a:t>ίσης</a:t>
            </a:r>
            <a:r>
              <a:rPr lang="en-US" sz="2200" b="1" dirty="0">
                <a:solidFill>
                  <a:schemeClr val="bg1"/>
                </a:solidFill>
                <a:latin typeface="Arial" panose="020B0604020202020204" pitchFamily="34" charset="0"/>
                <a:cs typeface="Arial" panose="020B0604020202020204" pitchFamily="34" charset="0"/>
              </a:rPr>
              <a:t> παρα</a:t>
            </a:r>
            <a:r>
              <a:rPr lang="en-US" sz="2200" b="1" dirty="0" err="1">
                <a:solidFill>
                  <a:schemeClr val="bg1"/>
                </a:solidFill>
                <a:latin typeface="Arial" panose="020B0604020202020204" pitchFamily="34" charset="0"/>
                <a:cs typeface="Arial" panose="020B0604020202020204" pitchFamily="34" charset="0"/>
              </a:rPr>
              <a:t>δοσι</a:t>
            </a:r>
            <a:r>
              <a:rPr lang="en-US" sz="2200" b="1" dirty="0">
                <a:solidFill>
                  <a:schemeClr val="bg1"/>
                </a:solidFill>
                <a:latin typeface="Arial" panose="020B0604020202020204" pitchFamily="34" charset="0"/>
                <a:cs typeface="Arial" panose="020B0604020202020204" pitchFamily="34" charset="0"/>
              </a:rPr>
              <a:t>ακούς χορούς και ανάβουν φαναράκια για να οδηγήσουν τα πνεύματα των προγόνων τους πίσω στον κόσμο των ζωντανών.</a:t>
            </a:r>
          </a:p>
        </p:txBody>
      </p:sp>
      <p:pic>
        <p:nvPicPr>
          <p:cNvPr id="5" name="Picture 4">
            <a:extLst>
              <a:ext uri="{FF2B5EF4-FFF2-40B4-BE49-F238E27FC236}">
                <a16:creationId xmlns:a16="http://schemas.microsoft.com/office/drawing/2014/main" id="{C2D176F4-A8E9-D2F6-4A1B-BB8946CE4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59" y="1358071"/>
            <a:ext cx="5564036" cy="3708452"/>
          </a:xfrm>
          <a:prstGeom prst="rect">
            <a:avLst/>
          </a:prstGeom>
          <a:effectLst>
            <a:glow rad="228600">
              <a:schemeClr val="tx1">
                <a:alpha val="40000"/>
              </a:schemeClr>
            </a:glow>
          </a:effectLst>
        </p:spPr>
      </p:pic>
    </p:spTree>
    <p:extLst>
      <p:ext uri="{BB962C8B-B14F-4D97-AF65-F5344CB8AC3E}">
        <p14:creationId xmlns:p14="http://schemas.microsoft.com/office/powerpoint/2010/main" val="390595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TotalTime>
  <Words>848</Words>
  <Application>Microsoft Office PowerPoint</Application>
  <PresentationFormat>Widescreen</PresentationFormat>
  <Paragraphs>33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ΣΙΝΤΟΪΣΜΟΣ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ΕΥΧΑΡΙΣΤΟΥΜΕ ΓΙΑ ΤΗΝ ΠΡΟΣΟΧΗ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ΣΙΝΤΟΪΣΜΟΣ</dc:title>
  <dc:creator>thanos</dc:creator>
  <cp:lastModifiedBy>thanos</cp:lastModifiedBy>
  <cp:revision>18</cp:revision>
  <dcterms:created xsi:type="dcterms:W3CDTF">2023-01-21T20:11:27Z</dcterms:created>
  <dcterms:modified xsi:type="dcterms:W3CDTF">2023-01-21T21:44:58Z</dcterms:modified>
</cp:coreProperties>
</file>